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315" r:id="rId2"/>
    <p:sldId id="256" r:id="rId3"/>
    <p:sldId id="308" r:id="rId4"/>
    <p:sldId id="309" r:id="rId5"/>
    <p:sldId id="310" r:id="rId6"/>
    <p:sldId id="303" r:id="rId7"/>
    <p:sldId id="259" r:id="rId8"/>
    <p:sldId id="260" r:id="rId9"/>
    <p:sldId id="261" r:id="rId10"/>
    <p:sldId id="302" r:id="rId11"/>
    <p:sldId id="311" r:id="rId12"/>
    <p:sldId id="262" r:id="rId13"/>
    <p:sldId id="263" r:id="rId14"/>
    <p:sldId id="268" r:id="rId15"/>
    <p:sldId id="264" r:id="rId16"/>
    <p:sldId id="265" r:id="rId17"/>
    <p:sldId id="270" r:id="rId18"/>
    <p:sldId id="312" r:id="rId19"/>
    <p:sldId id="272" r:id="rId20"/>
    <p:sldId id="274" r:id="rId21"/>
    <p:sldId id="273" r:id="rId22"/>
    <p:sldId id="314" r:id="rId23"/>
    <p:sldId id="275" r:id="rId24"/>
    <p:sldId id="28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700"/>
    <a:srgbClr val="FF3300"/>
    <a:srgbClr val="00FC00"/>
    <a:srgbClr val="FAAAA8"/>
    <a:srgbClr val="FF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46" autoAdjust="0"/>
    <p:restoredTop sz="89744" autoAdjust="0"/>
  </p:normalViewPr>
  <p:slideViewPr>
    <p:cSldViewPr snapToGrid="0">
      <p:cViewPr varScale="1">
        <p:scale>
          <a:sx n="129" d="100"/>
          <a:sy n="129" d="100"/>
        </p:scale>
        <p:origin x="-10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66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5BAC27-0EC3-4B7E-853B-4B9F2DD4D2F1}" type="datetime1">
              <a:rPr lang="en-US"/>
              <a:pPr>
                <a:defRPr/>
              </a:pPr>
              <a:t>11/19/12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80DCB7-7244-4894-9E19-41F1C815C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150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B67C6A-A634-4763-84EC-928514AD82C4}" type="datetime1">
              <a:rPr lang="en-US"/>
              <a:pPr>
                <a:defRPr/>
              </a:pPr>
              <a:t>11/19/12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227FE1-F5E3-46B8-9716-759A060A5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135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C15FD0-E9BC-4738-88E1-9344331C01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0F579E-7AC2-48C4-A8E9-60E5DE5FC4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18B3FD-08EB-4A5C-92B1-49CE059DC8B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C2D46C-FC5C-438F-BC02-5658F47692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227FE1-F5E3-46B8-9716-759A060A5E3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7CF6F0-3039-4C90-AEC4-8446401CB1F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17: fix red and green (pick different colors)</a:t>
            </a:r>
          </a:p>
          <a:p>
            <a:r>
              <a:rPr lang="en-US" dirty="0" smtClean="0"/>
              <a:t>        annotated with numbers</a:t>
            </a:r>
          </a:p>
          <a:p>
            <a:r>
              <a:rPr lang="en-US" dirty="0" smtClean="0"/>
              <a:t>        (are lines on other graphs this thick?)</a:t>
            </a:r>
          </a:p>
          <a:p>
            <a:endParaRPr lang="en-US" dirty="0" smtClean="0"/>
          </a:p>
          <a:p>
            <a:r>
              <a:rPr lang="en-US" dirty="0" smtClean="0"/>
              <a:t>        label blue line with what it is</a:t>
            </a:r>
          </a:p>
          <a:p>
            <a:r>
              <a:rPr lang="en-US" dirty="0" smtClean="0"/>
              <a:t>        add bullet to slide 17 about not-topology-matching paths</a:t>
            </a:r>
          </a:p>
          <a:p>
            <a:endParaRPr lang="en-US" dirty="0" smtClean="0"/>
          </a:p>
          <a:p>
            <a:r>
              <a:rPr lang="en-US" dirty="0" smtClean="0"/>
              <a:t>        Performance differences between IPv4 and IPv6:</a:t>
            </a:r>
          </a:p>
          <a:p>
            <a:r>
              <a:rPr lang="en-US" dirty="0" smtClean="0"/>
              <a:t>        AS paths same: 79%   of paths perform within 10%</a:t>
            </a:r>
          </a:p>
          <a:p>
            <a:r>
              <a:rPr lang="en-US" dirty="0" smtClean="0"/>
              <a:t>        AS paths differ: 63% of paths perform within 10%</a:t>
            </a:r>
          </a:p>
          <a:p>
            <a:endParaRPr lang="en-US" dirty="0" smtClean="0"/>
          </a:p>
          <a:p>
            <a:r>
              <a:rPr lang="en-US" dirty="0" smtClean="0"/>
              <a:t>less than half of paths of the same -- OF OUR SAMPLE!!  #s in sample</a:t>
            </a:r>
          </a:p>
          <a:p>
            <a:r>
              <a:rPr lang="en-US" dirty="0" smtClean="0"/>
              <a:t>        red and green are bad colors to use next to </a:t>
            </a:r>
            <a:r>
              <a:rPr lang="en-US" dirty="0" err="1" smtClean="0"/>
              <a:t>eachother</a:t>
            </a:r>
            <a:endParaRPr lang="en-US" dirty="0" smtClean="0"/>
          </a:p>
          <a:p>
            <a:r>
              <a:rPr lang="en-US" dirty="0" smtClean="0"/>
              <a:t>        </a:t>
            </a:r>
            <a:r>
              <a:rPr lang="en-US" dirty="0" err="1" smtClean="0"/>
              <a:t>anyuthing</a:t>
            </a:r>
            <a:r>
              <a:rPr lang="en-US" dirty="0" smtClean="0"/>
              <a:t> but green is better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227FE1-F5E3-46B8-9716-759A060A5E3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----- Meeting Notes (7/10/12 15:42) -----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too much text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title: "relation between performance and AS-paths"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say this in fewer words or a graph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98DC64-F434-479F-A957-AC1C27315EB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slide 19: retrofit this </a:t>
            </a:r>
            <a:r>
              <a:rPr lang="en-US" dirty="0" err="1" smtClean="0"/>
              <a:t>workding</a:t>
            </a:r>
            <a:r>
              <a:rPr lang="en-US" dirty="0" smtClean="0"/>
              <a:t> back into  slide 10b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041B09-4B2F-4EE3-AFCF-4729465ABEB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slide 20: did you talk to </a:t>
            </a:r>
            <a:r>
              <a:rPr lang="en-US" dirty="0" err="1" smtClean="0"/>
              <a:t>nanog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        message seems about operators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        make list of who should peer with who  --&gt; blog</a:t>
            </a: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88ECFC-0B57-44B6-948A-ACB8B85407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BE1A80-6970-4586-9C87-1D3F50E238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C15FD0-E9BC-4738-88E1-9344331C01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0C0A9EC-E394-4707-A5F7-52D6A61DA2AF}" type="slidenum">
              <a:rPr lang="en-US" sz="1200">
                <a:latin typeface="Calibri" pitchFamily="34" charset="0"/>
              </a:rPr>
              <a:pPr algn="r"/>
              <a:t>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5776BF-ECF3-4316-B930-834EC2DCA3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F98F3B-CBEC-44EA-AC9B-54C1A62CFC5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340AA3-43D1-425E-9C0B-904C2817EC4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354B7C-2F34-4645-9895-FD62E071ECF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227FE1-F5E3-46B8-9716-759A060A5E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6CA520-A6DD-46A1-903C-F06391F6B95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74674-7B81-4FE6-91F7-33E80C60F383}" type="datetime1">
              <a:rPr lang="en-US"/>
              <a:pPr>
                <a:defRPr/>
              </a:pPr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CAIDA-WIDE-CASFI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28343-51A3-4CFB-B630-FAC6482E4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B4B99-BF5A-4078-BE7D-FD7DE31D96DF}" type="datetime1">
              <a:rPr lang="en-US"/>
              <a:pPr>
                <a:defRPr/>
              </a:pPr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CAIDA-WIDE-CASFI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2737F-5354-4296-A04B-B24AC3E38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BA766-CB11-48D8-BDFA-5929201687D6}" type="datetime1">
              <a:rPr lang="en-US"/>
              <a:pPr>
                <a:defRPr/>
              </a:pPr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CAIDA-WIDE-CASFI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B697F-A0F9-480A-B640-F34632E8B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72F32-8FC4-408E-BBCD-8284C0703995}" type="datetime1">
              <a:rPr lang="en-US"/>
              <a:pPr>
                <a:defRPr/>
              </a:pPr>
              <a:t>11/19/12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CAIDA-WIDE-CASFI 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522AF-D0B1-4083-B18D-02D1D906E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8A332-6502-4E43-A736-C739525ABE9A}" type="datetime1">
              <a:rPr lang="en-US"/>
              <a:pPr>
                <a:defRPr/>
              </a:pPr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CAIDA-WIDE-CASFI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BDE75-B6E6-4816-A623-213D285E5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B6298-2E93-427A-8CE4-308369340997}" type="datetime1">
              <a:rPr lang="en-US"/>
              <a:pPr>
                <a:defRPr/>
              </a:pPr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CAIDA-WIDE-CASFI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D17EB-B58F-42C8-B7BE-6082A0CD7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61A66-2FEF-4419-A7D2-6867714CDD0E}" type="datetime1">
              <a:rPr lang="en-US"/>
              <a:pPr>
                <a:defRPr/>
              </a:pPr>
              <a:t>11/19/12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CAIDA-WIDE-CASFI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B73CF-1203-49EA-87D1-FB906E7DC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75B44-0058-4BBA-B24A-F874D8E9AAE3}" type="datetime1">
              <a:rPr lang="en-US"/>
              <a:pPr>
                <a:defRPr/>
              </a:pPr>
              <a:t>11/19/12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CAIDA-WIDE-CASFI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4082D-41D4-4677-938D-37F6D21FF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4E01-3A47-4E06-A63C-494D9B713DE4}" type="datetime1">
              <a:rPr lang="en-US"/>
              <a:pPr>
                <a:defRPr/>
              </a:pPr>
              <a:t>11/19/12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CAIDA-WIDE-CASFI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7A89E-1AEA-4392-A13B-BE96A306C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0B673-0977-402E-9B56-F2E91A5F4FBF}" type="datetime1">
              <a:rPr lang="en-US"/>
              <a:pPr>
                <a:defRPr/>
              </a:pPr>
              <a:t>11/19/12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CAIDA-WIDE-CASFI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C0D03-ECB9-45E2-A04E-A23867BF2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4768A-C1C7-42AA-BC42-97AE45AC48CA}" type="datetime1">
              <a:rPr lang="en-US"/>
              <a:pPr>
                <a:defRPr/>
              </a:pPr>
              <a:t>11/19/12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CAIDA-WIDE-CASFI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ACCD3-3380-4442-8CE3-F4513EBA5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551F7-E580-4298-AAAB-5E764AC88ECB}" type="datetime1">
              <a:rPr lang="en-US"/>
              <a:pPr>
                <a:defRPr/>
              </a:pPr>
              <a:t>11/19/12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CAIDA-WIDE-CASFI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7720A-9C0C-4AF3-94EF-26A66DDAC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2B5ECC-3277-4F8F-B89E-EFFC7A66AD5E}" type="datetime1">
              <a:rPr lang="en-US"/>
              <a:pPr>
                <a:defRPr/>
              </a:pPr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/>
              <a:t>CAIDA-WIDE-CASFI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7DAE46-C4A5-4E5E-B9FC-118109B9D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72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Calibri"/>
              </a:rPr>
              <a:t>Measuring the Deployment of IPv6: Topology, Routing, and Performance</a:t>
            </a:r>
            <a:endParaRPr lang="en-US" dirty="0">
              <a:solidFill>
                <a:schemeClr val="tx2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484682" y="2438400"/>
            <a:ext cx="8479436" cy="25146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2"/>
                </a:solidFill>
              </a:rPr>
              <a:t>Amogh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Dhamdhere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smtClean="0">
                <a:solidFill>
                  <a:schemeClr val="hlink"/>
                </a:solidFill>
              </a:rPr>
              <a:t>Matthew Luckie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Bradley </a:t>
            </a:r>
            <a:r>
              <a:rPr lang="en-US" dirty="0" err="1" smtClean="0">
                <a:solidFill>
                  <a:schemeClr val="tx2"/>
                </a:solidFill>
              </a:rPr>
              <a:t>Huffaker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kc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claffy</a:t>
            </a:r>
            <a:r>
              <a:rPr lang="en-US" dirty="0" smtClean="0">
                <a:solidFill>
                  <a:schemeClr val="tx2"/>
                </a:solidFill>
              </a:rPr>
              <a:t> (CAIDA / UC San Diego)</a:t>
            </a:r>
            <a:endParaRPr lang="en-US" sz="22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Ahmed </a:t>
            </a:r>
            <a:r>
              <a:rPr lang="en-US" dirty="0" err="1" smtClean="0">
                <a:solidFill>
                  <a:schemeClr val="tx2"/>
                </a:solidFill>
              </a:rPr>
              <a:t>Elmokashfi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en-US" dirty="0" err="1" smtClean="0">
                <a:solidFill>
                  <a:schemeClr val="tx2"/>
                </a:solidFill>
              </a:rPr>
              <a:t>Simula</a:t>
            </a:r>
            <a:r>
              <a:rPr lang="en-US" dirty="0" smtClean="0">
                <a:solidFill>
                  <a:schemeClr val="tx2"/>
                </a:solidFill>
              </a:rPr>
              <a:t> Research)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Emile </a:t>
            </a:r>
            <a:r>
              <a:rPr lang="en-US" dirty="0" err="1" smtClean="0">
                <a:solidFill>
                  <a:schemeClr val="tx2"/>
                </a:solidFill>
              </a:rPr>
              <a:t>Aben</a:t>
            </a:r>
            <a:r>
              <a:rPr lang="en-US" dirty="0" smtClean="0">
                <a:solidFill>
                  <a:schemeClr val="tx2"/>
                </a:solidFill>
              </a:rPr>
              <a:t> (RIPE NCC)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90600" y="5715000"/>
            <a:ext cx="6943725" cy="647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5364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199" y="4497874"/>
            <a:ext cx="1815059" cy="197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9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8450" y="5353990"/>
            <a:ext cx="3460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0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947" y="5038257"/>
            <a:ext cx="11684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422599-7899-4E42-A970-FE68AA0880D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9698" name="Title 1"/>
          <p:cNvSpPr txBox="1">
            <a:spLocks/>
          </p:cNvSpPr>
          <p:nvPr/>
        </p:nvSpPr>
        <p:spPr bwMode="auto">
          <a:xfrm>
            <a:off x="457200" y="124920"/>
            <a:ext cx="8229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>
                <a:latin typeface="Calibri" pitchFamily="34" charset="0"/>
              </a:rPr>
              <a:t>AS Business Types</a:t>
            </a:r>
          </a:p>
        </p:txBody>
      </p:sp>
      <p:sp>
        <p:nvSpPr>
          <p:cNvPr id="5" name="Oval 4"/>
          <p:cNvSpPr/>
          <p:nvPr/>
        </p:nvSpPr>
        <p:spPr>
          <a:xfrm>
            <a:off x="381000" y="4975225"/>
            <a:ext cx="2022475" cy="812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UCSD</a:t>
            </a:r>
          </a:p>
        </p:txBody>
      </p:sp>
      <p:sp>
        <p:nvSpPr>
          <p:cNvPr id="6" name="Oval 5"/>
          <p:cNvSpPr/>
          <p:nvPr/>
        </p:nvSpPr>
        <p:spPr>
          <a:xfrm>
            <a:off x="938213" y="3281363"/>
            <a:ext cx="1917700" cy="812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Regional provider</a:t>
            </a:r>
          </a:p>
        </p:txBody>
      </p:sp>
      <p:sp>
        <p:nvSpPr>
          <p:cNvPr id="8" name="Oval 7"/>
          <p:cNvSpPr/>
          <p:nvPr/>
        </p:nvSpPr>
        <p:spPr>
          <a:xfrm>
            <a:off x="6029325" y="3281363"/>
            <a:ext cx="1881188" cy="812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Regional provider</a:t>
            </a:r>
          </a:p>
        </p:txBody>
      </p:sp>
      <p:cxnSp>
        <p:nvCxnSpPr>
          <p:cNvPr id="13" name="Straight Arrow Connector 12"/>
          <p:cNvCxnSpPr>
            <a:stCxn id="6" idx="0"/>
          </p:cNvCxnSpPr>
          <p:nvPr/>
        </p:nvCxnSpPr>
        <p:spPr>
          <a:xfrm flipV="1">
            <a:off x="1897063" y="2333625"/>
            <a:ext cx="993775" cy="947738"/>
          </a:xfrm>
          <a:prstGeom prst="straightConnector1">
            <a:avLst/>
          </a:prstGeom>
          <a:ln w="38100">
            <a:solidFill>
              <a:srgbClr val="00D7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0"/>
            <a:endCxn id="24" idx="4"/>
          </p:cNvCxnSpPr>
          <p:nvPr/>
        </p:nvCxnSpPr>
        <p:spPr>
          <a:xfrm flipH="1" flipV="1">
            <a:off x="5872163" y="2333625"/>
            <a:ext cx="1096962" cy="947738"/>
          </a:xfrm>
          <a:prstGeom prst="straightConnector1">
            <a:avLst/>
          </a:prstGeom>
          <a:ln w="38100">
            <a:solidFill>
              <a:srgbClr val="00D7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0"/>
          </p:cNvCxnSpPr>
          <p:nvPr/>
        </p:nvCxnSpPr>
        <p:spPr>
          <a:xfrm flipV="1">
            <a:off x="1392238" y="4037013"/>
            <a:ext cx="322262" cy="938212"/>
          </a:xfrm>
          <a:prstGeom prst="straightConnector1">
            <a:avLst/>
          </a:prstGeom>
          <a:ln w="38100">
            <a:solidFill>
              <a:srgbClr val="00D7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562725" y="4930775"/>
            <a:ext cx="2022475" cy="812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Georgia Tech</a:t>
            </a:r>
          </a:p>
        </p:txBody>
      </p:sp>
      <p:cxnSp>
        <p:nvCxnSpPr>
          <p:cNvPr id="25" name="Straight Arrow Connector 24"/>
          <p:cNvCxnSpPr>
            <a:stCxn id="23" idx="0"/>
            <a:endCxn id="8" idx="4"/>
          </p:cNvCxnSpPr>
          <p:nvPr/>
        </p:nvCxnSpPr>
        <p:spPr>
          <a:xfrm flipH="1" flipV="1">
            <a:off x="6969125" y="4094163"/>
            <a:ext cx="604838" cy="836612"/>
          </a:xfrm>
          <a:prstGeom prst="straightConnector1">
            <a:avLst/>
          </a:prstGeom>
          <a:ln w="38100">
            <a:solidFill>
              <a:srgbClr val="00D7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14600" y="4978400"/>
            <a:ext cx="1955800" cy="812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 err="1">
                <a:solidFill>
                  <a:schemeClr val="tx1"/>
                </a:solidFill>
                <a:latin typeface="Comic Sans MS" pitchFamily="66" charset="0"/>
              </a:rPr>
              <a:t>Rapidshare</a:t>
            </a:r>
            <a:endParaRPr lang="en-US" sz="17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603750" y="4978400"/>
            <a:ext cx="1878013" cy="812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Comcast</a:t>
            </a:r>
          </a:p>
        </p:txBody>
      </p:sp>
      <p:cxnSp>
        <p:nvCxnSpPr>
          <p:cNvPr id="14" name="Straight Arrow Connector 13"/>
          <p:cNvCxnSpPr>
            <a:stCxn id="16" idx="0"/>
          </p:cNvCxnSpPr>
          <p:nvPr/>
        </p:nvCxnSpPr>
        <p:spPr>
          <a:xfrm flipH="1" flipV="1">
            <a:off x="1774825" y="4094163"/>
            <a:ext cx="1717675" cy="884237"/>
          </a:xfrm>
          <a:prstGeom prst="straightConnector1">
            <a:avLst/>
          </a:prstGeom>
          <a:ln w="38100">
            <a:solidFill>
              <a:srgbClr val="00D7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8" idx="0"/>
            <a:endCxn id="8" idx="4"/>
          </p:cNvCxnSpPr>
          <p:nvPr/>
        </p:nvCxnSpPr>
        <p:spPr>
          <a:xfrm flipV="1">
            <a:off x="5541963" y="4094163"/>
            <a:ext cx="1427162" cy="884237"/>
          </a:xfrm>
          <a:prstGeom prst="straightConnector1">
            <a:avLst/>
          </a:prstGeom>
          <a:ln w="38100">
            <a:solidFill>
              <a:srgbClr val="00D7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054225" y="1520825"/>
            <a:ext cx="1917700" cy="812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AT&amp;T</a:t>
            </a:r>
          </a:p>
        </p:txBody>
      </p:sp>
      <p:sp>
        <p:nvSpPr>
          <p:cNvPr id="24" name="Oval 23"/>
          <p:cNvSpPr/>
          <p:nvPr/>
        </p:nvSpPr>
        <p:spPr>
          <a:xfrm>
            <a:off x="4913313" y="1520825"/>
            <a:ext cx="1917700" cy="812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Level3</a:t>
            </a:r>
          </a:p>
        </p:txBody>
      </p:sp>
      <p:sp>
        <p:nvSpPr>
          <p:cNvPr id="42" name="Oval 41"/>
          <p:cNvSpPr/>
          <p:nvPr/>
        </p:nvSpPr>
        <p:spPr>
          <a:xfrm>
            <a:off x="3379788" y="2468563"/>
            <a:ext cx="1916112" cy="812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Verizon</a:t>
            </a:r>
          </a:p>
        </p:txBody>
      </p:sp>
      <p:cxnSp>
        <p:nvCxnSpPr>
          <p:cNvPr id="43" name="Straight Connector 42"/>
          <p:cNvCxnSpPr>
            <a:stCxn id="22" idx="6"/>
            <a:endCxn id="24" idx="2"/>
          </p:cNvCxnSpPr>
          <p:nvPr/>
        </p:nvCxnSpPr>
        <p:spPr>
          <a:xfrm>
            <a:off x="3971925" y="1927225"/>
            <a:ext cx="941388" cy="0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122863" y="2333625"/>
            <a:ext cx="417512" cy="338138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42" idx="1"/>
          </p:cNvCxnSpPr>
          <p:nvPr/>
        </p:nvCxnSpPr>
        <p:spPr>
          <a:xfrm>
            <a:off x="3379788" y="2333625"/>
            <a:ext cx="279400" cy="254000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352800" y="3978275"/>
            <a:ext cx="342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Content/Access/Hosting Provider (CAHP)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0" y="2514600"/>
            <a:ext cx="251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Small Transit Provider (STP)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6200" y="1447800"/>
            <a:ext cx="251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Large Transit Provider (LTP)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553200" y="5646738"/>
            <a:ext cx="2514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Calibri" pitchFamily="34" charset="0"/>
              </a:rPr>
              <a:t>Enterprise Customer (EC)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68441" y="464694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D700"/>
                </a:solidFill>
              </a:rPr>
              <a:t>$$$</a:t>
            </a:r>
            <a:endParaRPr lang="en-US" sz="2000" b="1" dirty="0">
              <a:solidFill>
                <a:srgbClr val="00D7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4533" y="464694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D700"/>
                </a:solidFill>
              </a:rPr>
              <a:t>$$$</a:t>
            </a:r>
            <a:endParaRPr lang="en-US" sz="2000" b="1" dirty="0">
              <a:solidFill>
                <a:srgbClr val="00D7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06119" y="461696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D700"/>
                </a:solidFill>
              </a:rPr>
              <a:t>$$$</a:t>
            </a:r>
            <a:endParaRPr lang="en-US" sz="2000" b="1" dirty="0">
              <a:solidFill>
                <a:srgbClr val="00D7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05530" y="458698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D700"/>
                </a:solidFill>
              </a:rPr>
              <a:t>$$$</a:t>
            </a:r>
            <a:endParaRPr lang="en-US" sz="2000" b="1" dirty="0">
              <a:solidFill>
                <a:srgbClr val="00D7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01188" y="281814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D700"/>
                </a:solidFill>
              </a:rPr>
              <a:t>$$$</a:t>
            </a:r>
            <a:endParaRPr lang="en-US" sz="2000" b="1" dirty="0">
              <a:solidFill>
                <a:srgbClr val="00D7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58774" y="2428403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D700"/>
                </a:solidFill>
              </a:rPr>
              <a:t>$$$</a:t>
            </a:r>
            <a:endParaRPr lang="en-US" sz="2000" b="1" dirty="0">
              <a:solidFill>
                <a:srgbClr val="00D7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6969955" y="1147734"/>
            <a:ext cx="941388" cy="0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6951452" y="1599102"/>
            <a:ext cx="858421" cy="4841"/>
          </a:xfrm>
          <a:prstGeom prst="straightConnector1">
            <a:avLst/>
          </a:prstGeom>
          <a:ln w="38100">
            <a:solidFill>
              <a:srgbClr val="00D7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854844" y="929390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p2p</a:t>
            </a:r>
            <a:endParaRPr lang="en-US" sz="24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7854844" y="1379095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p2c</a:t>
            </a:r>
            <a:endParaRPr lang="en-US" sz="2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74950" y="6151709"/>
            <a:ext cx="8199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 </a:t>
            </a:r>
            <a:r>
              <a:rPr lang="en-US" dirty="0" err="1" smtClean="0"/>
              <a:t>Dhamdhere</a:t>
            </a:r>
            <a:r>
              <a:rPr lang="en-US" dirty="0" smtClean="0"/>
              <a:t>, C. </a:t>
            </a:r>
            <a:r>
              <a:rPr lang="en-US" dirty="0" err="1" smtClean="0"/>
              <a:t>Dovrolis</a:t>
            </a:r>
            <a:r>
              <a:rPr lang="en-US" dirty="0" smtClean="0"/>
              <a:t>.  </a:t>
            </a:r>
            <a:r>
              <a:rPr lang="en-US" i="1" dirty="0" smtClean="0"/>
              <a:t>Twelve Years in the Evolution of</a:t>
            </a:r>
            <a:br>
              <a:rPr lang="en-US" i="1" dirty="0" smtClean="0"/>
            </a:br>
            <a:r>
              <a:rPr lang="en-US" i="1" dirty="0" smtClean="0"/>
              <a:t>the Internet Ecosystem</a:t>
            </a:r>
            <a:r>
              <a:rPr lang="en-US" dirty="0" smtClean="0"/>
              <a:t>.  IEEE/ACM Transactions on Networking, vol. 19, no. 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4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6A6E8-F9B2-4369-90EA-C9752D9170C4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67586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Key Results</a:t>
            </a:r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IPv6 deployment is strong in core, lagging at edge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Performance is similar between IPv6 and IPv4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particularly with identical AS-level paths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&lt; 50% of AS-level paths are identical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But could be much larger without deploying any new infrastructure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70% could be identical without establishing new </a:t>
            </a:r>
            <a:r>
              <a:rPr lang="en-US" sz="2400" dirty="0" err="1" smtClean="0"/>
              <a:t>peerings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&gt;90% could be identical by establishing equivalent </a:t>
            </a:r>
            <a:r>
              <a:rPr lang="en-US" sz="2400" dirty="0" err="1" smtClean="0"/>
              <a:t>peerings</a:t>
            </a:r>
            <a:r>
              <a:rPr lang="en-US" sz="2400" dirty="0" smtClean="0"/>
              <a:t> amongst existing IPv6-deployed ASes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Path exploration / convergence delay in IPv4 and IPv6 has been the same since 2008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9A5070-698A-4FBD-8F9C-6C1F510A3CC3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30732" name="Picture 12" descr="3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54063"/>
            <a:ext cx="5919788" cy="4440237"/>
          </a:xfrm>
          <a:prstGeom prst="rect">
            <a:avLst/>
          </a:prstGeom>
          <a:noFill/>
        </p:spPr>
      </p:pic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/>
              <a:t>Evolution of the business mix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1238"/>
            <a:ext cx="8229600" cy="6397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mtClean="0">
                <a:solidFill>
                  <a:srgbClr val="FF0000"/>
                </a:solidFill>
              </a:rPr>
              <a:t>IPv6 deployment at the edges is lagging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19800" y="1295400"/>
            <a:ext cx="2971800" cy="157003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IPv4 network is dominated by ECs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19800" y="3357563"/>
            <a:ext cx="2971800" cy="1092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Lower fraction of ECs in IPv6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105400" y="1828800"/>
            <a:ext cx="914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105400" y="4119563"/>
            <a:ext cx="914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304800" y="5294313"/>
            <a:ext cx="8763000" cy="9445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3000">
                <a:latin typeface="Calibri" pitchFamily="34" charset="0"/>
              </a:rPr>
              <a:t>Hypothesis: As IPv6 matures, </a:t>
            </a:r>
            <a:r>
              <a:rPr lang="en-US" sz="3000">
                <a:solidFill>
                  <a:srgbClr val="0000FF"/>
                </a:solidFill>
                <a:latin typeface="Calibri" pitchFamily="34" charset="0"/>
              </a:rPr>
              <a:t>the business mix should become similar to that in IPv4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caida.org/~mjl/3m.sn.all.v4v6.AS.all.regDist.s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887725"/>
            <a:ext cx="9144000" cy="4068001"/>
          </a:xfrm>
          <a:prstGeom prst="rect">
            <a:avLst/>
          </a:prstGeom>
          <a:noFill/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C74AD-FE2C-45CD-9117-1009DDF3189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4459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Growth trends by geographical region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190930" y="1449050"/>
            <a:ext cx="1066800" cy="1143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357796" y="3927422"/>
            <a:ext cx="909403" cy="873177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" y="5181600"/>
            <a:ext cx="4381500" cy="97155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Calibri" pitchFamily="34" charset="0"/>
              </a:rPr>
              <a:t>IPv6: RIPE region was always ahead of ARIN</a:t>
            </a:r>
            <a:endParaRPr lang="en-US">
              <a:latin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0" y="5170488"/>
            <a:ext cx="4572000" cy="9715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IPv4: More ASes in RIPE region than ARIN since 2009</a:t>
            </a:r>
            <a:endParaRPr lang="en-US">
              <a:latin typeface="Calibri" pitchFamily="34" charset="0"/>
            </a:endParaRPr>
          </a:p>
        </p:txBody>
      </p:sp>
      <p:cxnSp>
        <p:nvCxnSpPr>
          <p:cNvPr id="14" name="Straight Arrow Connector 13"/>
          <p:cNvCxnSpPr>
            <a:stCxn id="12" idx="0"/>
            <a:endCxn id="7" idx="4"/>
          </p:cNvCxnSpPr>
          <p:nvPr/>
        </p:nvCxnSpPr>
        <p:spPr>
          <a:xfrm flipH="1" flipV="1">
            <a:off x="6724330" y="2592050"/>
            <a:ext cx="133670" cy="2578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0"/>
            <a:endCxn id="9" idx="3"/>
          </p:cNvCxnSpPr>
          <p:nvPr/>
        </p:nvCxnSpPr>
        <p:spPr>
          <a:xfrm flipV="1">
            <a:off x="2228850" y="4672725"/>
            <a:ext cx="1262125" cy="50887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81000" y="62484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alibri" pitchFamily="34" charset="0"/>
              </a:rPr>
              <a:t>The ARIN region is lagging in IPv6 deployment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9" grpId="1" animBg="1"/>
      <p:bldP spid="8" grpId="1" animBg="1"/>
      <p:bldP spid="12" grpId="0" animBg="1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3m.sn.v4v6.com.nodes.class_re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58518" y="614597"/>
            <a:ext cx="6555698" cy="4916774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D42A7-2847-4C94-9526-EA94D2447CFE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778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IPv4 and IPv6 topology 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24488"/>
            <a:ext cx="8229600" cy="134937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FF"/>
                </a:solidFill>
              </a:rPr>
              <a:t>Transit providers and content providers are mostly present in the IPv6 graph, ECs are lagging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APNIC and RIPE lead ARIN in IPv6 presence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894" name="TextBox 7"/>
          <p:cNvSpPr txBox="1">
            <a:spLocks noChangeArrowheads="1"/>
          </p:cNvSpPr>
          <p:nvPr/>
        </p:nvSpPr>
        <p:spPr bwMode="auto">
          <a:xfrm>
            <a:off x="0" y="1295400"/>
            <a:ext cx="2209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Calibri" pitchFamily="34" charset="0"/>
              </a:rPr>
              <a:t>Classification: business type </a:t>
            </a:r>
          </a:p>
        </p:txBody>
      </p:sp>
      <p:sp>
        <p:nvSpPr>
          <p:cNvPr id="37895" name="TextBox 9"/>
          <p:cNvSpPr txBox="1">
            <a:spLocks noChangeArrowheads="1"/>
          </p:cNvSpPr>
          <p:nvPr/>
        </p:nvSpPr>
        <p:spPr bwMode="auto">
          <a:xfrm>
            <a:off x="0" y="3481388"/>
            <a:ext cx="23622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Classification:</a:t>
            </a:r>
          </a:p>
          <a:p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geographical region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84420" y="5488352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alibri" pitchFamily="34" charset="0"/>
              </a:rPr>
              <a:t>IPv6 </a:t>
            </a:r>
            <a:r>
              <a:rPr lang="en-US" sz="3200" dirty="0" smtClean="0">
                <a:solidFill>
                  <a:srgbClr val="FF0000"/>
                </a:solidFill>
                <a:latin typeface="Calibri" pitchFamily="34" charset="0"/>
              </a:rPr>
              <a:t>convergence </a:t>
            </a:r>
            <a:r>
              <a:rPr lang="en-US" sz="3200" dirty="0">
                <a:solidFill>
                  <a:srgbClr val="FF0000"/>
                </a:solidFill>
                <a:latin typeface="Calibri" pitchFamily="34" charset="0"/>
              </a:rPr>
              <a:t>is not uniform across business types and geographical regions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29804-CA05-46EF-956D-51A153225096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Structure of AS-level paths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 smtClean="0"/>
              <a:t>Hypothesis: As IPv6 matures, </a:t>
            </a:r>
            <a:r>
              <a:rPr lang="en-US" smtClean="0">
                <a:solidFill>
                  <a:srgbClr val="0000FF"/>
                </a:solidFill>
              </a:rPr>
              <a:t>routing paths in IPv4 and IPv6 should become similar over time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Measured AS-level paths from 7 vantage points towards dual-stacked origin ASes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Focused on the fraction of identical IPv4 and IPv6 paths from each VP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elme.slid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838836"/>
            <a:ext cx="9144000" cy="4071068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3EBFC-5E31-4ECD-8F11-6D1104690D9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78239"/>
          </a:xfrm>
        </p:spPr>
        <p:txBody>
          <a:bodyPr/>
          <a:lstStyle/>
          <a:p>
            <a:pPr eaLnBrk="1" hangingPunct="1"/>
            <a:r>
              <a:rPr lang="en-US" dirty="0" smtClean="0"/>
              <a:t>Identical AS-level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40440"/>
            <a:ext cx="8229600" cy="13255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fraction of identical paths is increasing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Currently less than 50% of IPv4 and IPv6 paths are identical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968520" y="1219200"/>
            <a:ext cx="1100528" cy="165891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89000" y="6201113"/>
            <a:ext cx="6904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hlink"/>
                </a:solidFill>
                <a:latin typeface="Calibri" pitchFamily="34" charset="0"/>
              </a:rPr>
              <a:t>The IPv6 network is maturing, but slowly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01CE2-7255-4A2B-A431-FD31745AD35A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Comparing IPv4 and IPv6 performance</a:t>
            </a:r>
            <a:endParaRPr lang="en-US" dirty="0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Poor performance over IPv6 is likely to inhibit the adoption of IPv6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How often is performance over IPv6 similar to that over IPv4?</a:t>
            </a:r>
          </a:p>
          <a:p>
            <a:pPr eaLnBrk="1" hangingPunct="1"/>
            <a:r>
              <a:rPr lang="en-US" dirty="0" smtClean="0"/>
              <a:t>Measurements from 5 dual-stacked vantage points (CAIDA Ark) to dual-stacked websites</a:t>
            </a:r>
          </a:p>
          <a:p>
            <a:pPr lvl="1" eaLnBrk="1" hangingPunct="1"/>
            <a:r>
              <a:rPr lang="en-US" dirty="0" smtClean="0"/>
              <a:t>Webpage download times</a:t>
            </a:r>
          </a:p>
          <a:p>
            <a:pPr lvl="1" eaLnBrk="1" hangingPunct="1"/>
            <a:r>
              <a:rPr lang="en-US" dirty="0" smtClean="0"/>
              <a:t>AS paths to those websites (traceroute)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elme.slid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98188"/>
            <a:ext cx="9144000" cy="4532243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ECDFC-7E6A-4BEA-A055-F876239490EB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68610" name="Rectang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smtClean="0"/>
              <a:t>Performance: Webpage downloads</a:t>
            </a: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457200" y="5167860"/>
            <a:ext cx="8229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latin typeface="+mn-lt"/>
              </a:rPr>
              <a:t>79% of paths had IPv6 performance within 10% of IPv4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when 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AS paths were the same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B0F0"/>
                </a:solidFill>
                <a:latin typeface="+mn-lt"/>
              </a:rPr>
              <a:t>Only 63% of paths had similar performance when AS paths differed</a:t>
            </a:r>
          </a:p>
        </p:txBody>
      </p:sp>
      <p:cxnSp>
        <p:nvCxnSpPr>
          <p:cNvPr id="11" name="Straight Connector 10"/>
          <p:cNvCxnSpPr>
            <a:stCxn id="68619" idx="1"/>
          </p:cNvCxnSpPr>
          <p:nvPr/>
        </p:nvCxnSpPr>
        <p:spPr>
          <a:xfrm flipH="1">
            <a:off x="5266540" y="929390"/>
            <a:ext cx="4763" cy="371756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617" name="Line 9"/>
          <p:cNvSpPr>
            <a:spLocks noChangeShapeType="1"/>
          </p:cNvSpPr>
          <p:nvPr/>
        </p:nvSpPr>
        <p:spPr bwMode="auto">
          <a:xfrm flipV="1">
            <a:off x="5266540" y="929389"/>
            <a:ext cx="0" cy="286473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5499903" y="3162300"/>
            <a:ext cx="795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79%</a:t>
            </a:r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 flipV="1">
            <a:off x="5271303" y="929390"/>
            <a:ext cx="0" cy="2113848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5499903" y="2357438"/>
            <a:ext cx="795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63%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84223" y="2008682"/>
            <a:ext cx="1742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IPv6 faster</a:t>
            </a:r>
            <a:endParaRPr lang="en-US" sz="2400" b="1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1199213" y="2608289"/>
            <a:ext cx="154398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925456" y="2608289"/>
            <a:ext cx="154398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90544" y="2008682"/>
            <a:ext cx="1742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IPv4 faster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7" grpId="0" animBg="1"/>
      <p:bldP spid="68618" grpId="0"/>
      <p:bldP spid="68619" grpId="0" animBg="1"/>
      <p:bldP spid="686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B4257A-5ECC-404B-87C4-710011913E8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Relation between performance and AS-level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IPv6 performance is similar to IPv4 performance, if AS-level paths are the same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hlink"/>
                </a:solidFill>
              </a:rPr>
              <a:t>Key finding of </a:t>
            </a:r>
            <a:r>
              <a:rPr lang="en-US" dirty="0" err="1" smtClean="0">
                <a:solidFill>
                  <a:schemeClr val="hlink"/>
                </a:solidFill>
              </a:rPr>
              <a:t>Nikkhah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i="1" dirty="0" smtClean="0">
                <a:solidFill>
                  <a:schemeClr val="hlink"/>
                </a:solidFill>
              </a:rPr>
              <a:t>et al.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&lt; 50% of AS paths from dual-stacked vantage points are currently the same in IPv4 and IPv6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Increasing congruence between IPv4 and IPv6 topology will improve performance and thus deployment incentives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29584" y="6056029"/>
            <a:ext cx="7567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M. </a:t>
            </a:r>
            <a:r>
              <a:rPr lang="en-US" dirty="0" err="1" smtClean="0"/>
              <a:t>Nikkhah</a:t>
            </a:r>
            <a:r>
              <a:rPr lang="en-US" dirty="0" smtClean="0"/>
              <a:t>, R. Guerin, Y. Lee, R. </a:t>
            </a:r>
            <a:r>
              <a:rPr lang="en-US" dirty="0" err="1" smtClean="0"/>
              <a:t>Woundy</a:t>
            </a:r>
            <a:r>
              <a:rPr lang="en-US" dirty="0" smtClean="0"/>
              <a:t>.  </a:t>
            </a:r>
            <a:r>
              <a:rPr lang="en-US" i="1" dirty="0" smtClean="0"/>
              <a:t>Assessing IPv6 through web</a:t>
            </a:r>
            <a:br>
              <a:rPr lang="en-US" i="1" dirty="0" smtClean="0"/>
            </a:br>
            <a:r>
              <a:rPr lang="en-US" i="1" dirty="0" smtClean="0"/>
              <a:t>access: a measurement study and its findings</a:t>
            </a:r>
            <a:r>
              <a:rPr lang="en-US" dirty="0" smtClean="0"/>
              <a:t>.  </a:t>
            </a:r>
            <a:r>
              <a:rPr lang="en-US" dirty="0" err="1" smtClean="0"/>
              <a:t>CoNEXT</a:t>
            </a:r>
            <a:r>
              <a:rPr lang="en-US" dirty="0" smtClean="0"/>
              <a:t> 2011.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cs typeface="Calibri"/>
              </a:rPr>
              <a:t>IPv6 Will Be Deployed Any Day Now</a:t>
            </a:r>
            <a:endParaRPr lang="en-US" dirty="0">
              <a:solidFill>
                <a:schemeClr val="tx2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484682" y="2438400"/>
            <a:ext cx="8479436" cy="25146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2"/>
                </a:solidFill>
              </a:rPr>
              <a:t>Amogh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Dhamdhere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smtClean="0">
                <a:solidFill>
                  <a:schemeClr val="hlink"/>
                </a:solidFill>
              </a:rPr>
              <a:t>Matthew Luckie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Bradley </a:t>
            </a:r>
            <a:r>
              <a:rPr lang="en-US" dirty="0" err="1" smtClean="0">
                <a:solidFill>
                  <a:schemeClr val="tx2"/>
                </a:solidFill>
              </a:rPr>
              <a:t>Huffaker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kc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claffy</a:t>
            </a:r>
            <a:r>
              <a:rPr lang="en-US" dirty="0" smtClean="0">
                <a:solidFill>
                  <a:schemeClr val="tx2"/>
                </a:solidFill>
              </a:rPr>
              <a:t> (CAIDA / UC San Diego)</a:t>
            </a:r>
            <a:endParaRPr lang="en-US" sz="22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Ahmed </a:t>
            </a:r>
            <a:r>
              <a:rPr lang="en-US" dirty="0" err="1" smtClean="0">
                <a:solidFill>
                  <a:schemeClr val="tx2"/>
                </a:solidFill>
              </a:rPr>
              <a:t>Elmokashfi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en-US" dirty="0" err="1" smtClean="0">
                <a:solidFill>
                  <a:schemeClr val="tx2"/>
                </a:solidFill>
              </a:rPr>
              <a:t>Simula</a:t>
            </a:r>
            <a:r>
              <a:rPr lang="en-US" dirty="0" smtClean="0">
                <a:solidFill>
                  <a:schemeClr val="tx2"/>
                </a:solidFill>
              </a:rPr>
              <a:t> Research)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Emile </a:t>
            </a:r>
            <a:r>
              <a:rPr lang="en-US" dirty="0" err="1" smtClean="0">
                <a:solidFill>
                  <a:schemeClr val="tx2"/>
                </a:solidFill>
              </a:rPr>
              <a:t>Aben</a:t>
            </a:r>
            <a:r>
              <a:rPr lang="en-US" dirty="0" smtClean="0">
                <a:solidFill>
                  <a:schemeClr val="tx2"/>
                </a:solidFill>
              </a:rPr>
              <a:t> (RIPE NCC)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90600" y="5715000"/>
            <a:ext cx="6943725" cy="647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5364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199" y="4497874"/>
            <a:ext cx="1815059" cy="197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9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8450" y="5353990"/>
            <a:ext cx="3460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0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947" y="5038257"/>
            <a:ext cx="11684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FC507-3FF9-4F41-8156-1DBAA694255E}" type="slidenum">
              <a:rPr lang="en-US"/>
              <a:pPr>
                <a:defRPr/>
              </a:pPr>
              <a:t>20</a:t>
            </a:fld>
            <a:endParaRPr lang="en-US"/>
          </a:p>
        </p:txBody>
      </p:sp>
      <p:pic>
        <p:nvPicPr>
          <p:cNvPr id="46092" name="Picture 12" descr="del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9144000" cy="4070350"/>
          </a:xfrm>
          <a:prstGeom prst="rect">
            <a:avLst/>
          </a:prstGeom>
          <a:noFill/>
        </p:spPr>
      </p:pic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/>
              <a:t>Potential AS-path congruence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981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For each link in an IPv4 AS path, is that link present in the IPv6 topology (anywhere)?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>
                <a:solidFill>
                  <a:schemeClr val="hlink"/>
                </a:solidFill>
              </a:rPr>
              <a:t>Based on links that already exist, up to 70% of paths could be identical (without building any new infrastructure)</a:t>
            </a:r>
          </a:p>
        </p:txBody>
      </p:sp>
      <p:sp>
        <p:nvSpPr>
          <p:cNvPr id="8" name="Oval 7"/>
          <p:cNvSpPr/>
          <p:nvPr/>
        </p:nvSpPr>
        <p:spPr>
          <a:xfrm>
            <a:off x="8001000" y="1600200"/>
            <a:ext cx="990600" cy="12954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26432F-A894-4CAA-8C40-98167E5C7879}" type="slidenum">
              <a:rPr lang="en-US"/>
              <a:pPr>
                <a:defRPr/>
              </a:pPr>
              <a:t>21</a:t>
            </a:fld>
            <a:endParaRPr lang="en-US"/>
          </a:p>
        </p:txBody>
      </p:sp>
      <p:pic>
        <p:nvPicPr>
          <p:cNvPr id="48136" name="Picture 8" descr="del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06450"/>
            <a:ext cx="9144000" cy="4070350"/>
          </a:xfrm>
          <a:prstGeom prst="rect">
            <a:avLst/>
          </a:prstGeom>
          <a:noFill/>
        </p:spPr>
      </p:pic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Potential AS-path congruence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828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700" smtClean="0"/>
              <a:t>For each AS in an IPv4 AS path, is that AS present in the IPv6 topology (anywhere)?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>
                <a:solidFill>
                  <a:schemeClr val="hlink"/>
                </a:solidFill>
              </a:rPr>
              <a:t>Based on ASes that are already in the IPv6 graph, more than 90% of paths could be identical</a:t>
            </a:r>
          </a:p>
        </p:txBody>
      </p:sp>
      <p:sp>
        <p:nvSpPr>
          <p:cNvPr id="9" name="Oval 8"/>
          <p:cNvSpPr/>
          <p:nvPr/>
        </p:nvSpPr>
        <p:spPr>
          <a:xfrm>
            <a:off x="7848600" y="762000"/>
            <a:ext cx="1219200" cy="9144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IIJ-PE-Conv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3278"/>
            <a:ext cx="9144000" cy="45322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778"/>
            <a:ext cx="8229600" cy="804652"/>
          </a:xfrm>
        </p:spPr>
        <p:txBody>
          <a:bodyPr/>
          <a:lstStyle/>
          <a:p>
            <a:r>
              <a:rPr lang="en-US" dirty="0" smtClean="0"/>
              <a:t>Routing Stability -- IIJ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BDE75-B6E6-4816-A623-213D285E525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5276538"/>
            <a:ext cx="8229600" cy="1304144"/>
          </a:xfrm>
        </p:spPr>
        <p:txBody>
          <a:bodyPr/>
          <a:lstStyle/>
          <a:p>
            <a:r>
              <a:rPr lang="en-US" sz="2400" b="1" dirty="0" smtClean="0"/>
              <a:t>Path exploration is similar in IPv4 and IPv6 since 2008</a:t>
            </a:r>
          </a:p>
          <a:p>
            <a:r>
              <a:rPr lang="en-US" sz="2400" b="1" dirty="0" smtClean="0"/>
              <a:t>Time to convergence peaks in IPv6 are due to single prefix events -- convergence time is otherwise similar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282FA-9467-45A0-9229-A0176133288C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IPv6 network is maturing…albeit slowly and non-uniformly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C0"/>
                </a:solidFill>
              </a:rPr>
              <a:t>The “core” of the network (transit providers) are mostly doing well with IPv6 deployment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he edge (enterprises and access providers) is lagging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IPv6 deployment is faster in Europe and Asia-Pacific regions, </a:t>
            </a:r>
            <a:r>
              <a:rPr lang="en-US" dirty="0" smtClean="0">
                <a:solidFill>
                  <a:srgbClr val="FF0000"/>
                </a:solidFill>
              </a:rPr>
              <a:t>North America is lagging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IPv4 and IPv6 paths could potentially be 90% similar, without  deploying any additional infrastructure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AAC9B-5159-4363-B4F0-2D144E20025E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905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smtClean="0"/>
              <a:t>Thanks! Questions?</a:t>
            </a:r>
            <a:endParaRPr lang="en-US" sz="400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21" name="Group 13"/>
          <p:cNvGrpSpPr>
            <a:grpSpLocks/>
          </p:cNvGrpSpPr>
          <p:nvPr/>
        </p:nvGrpSpPr>
        <p:grpSpPr bwMode="auto">
          <a:xfrm>
            <a:off x="701675" y="736600"/>
            <a:ext cx="7527925" cy="4902200"/>
            <a:chOff x="384" y="464"/>
            <a:chExt cx="4742" cy="3088"/>
          </a:xfrm>
        </p:grpSpPr>
        <p:pic>
          <p:nvPicPr>
            <p:cNvPr id="17419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" y="464"/>
              <a:ext cx="4742" cy="3088"/>
            </a:xfrm>
            <a:prstGeom prst="rect">
              <a:avLst/>
            </a:prstGeom>
            <a:noFill/>
          </p:spPr>
        </p:pic>
        <p:grpSp>
          <p:nvGrpSpPr>
            <p:cNvPr id="17420" name="Group 12"/>
            <p:cNvGrpSpPr>
              <a:grpSpLocks/>
            </p:cNvGrpSpPr>
            <p:nvPr/>
          </p:nvGrpSpPr>
          <p:grpSpPr bwMode="auto">
            <a:xfrm>
              <a:off x="1488" y="1248"/>
              <a:ext cx="1104" cy="1584"/>
              <a:chOff x="2016" y="1248"/>
              <a:chExt cx="1104" cy="1584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2016" y="1248"/>
                <a:ext cx="1104" cy="288"/>
              </a:xfrm>
              <a:prstGeom prst="round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rgbClr val="FF0000"/>
                    </a:solidFill>
                  </a:rPr>
                  <a:t>IANA </a:t>
                </a:r>
                <a:r>
                  <a:rPr lang="en-US" dirty="0" err="1">
                    <a:solidFill>
                      <a:srgbClr val="FF0000"/>
                    </a:solidFill>
                  </a:rPr>
                  <a:t>runout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1" name="Straight Arrow Connector 10"/>
              <p:cNvCxnSpPr>
                <a:stCxn id="9" idx="2"/>
              </p:cNvCxnSpPr>
              <p:nvPr/>
            </p:nvCxnSpPr>
            <p:spPr>
              <a:xfrm>
                <a:off x="2568" y="1536"/>
                <a:ext cx="24" cy="129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9144000" cy="695325"/>
          </a:xfrm>
        </p:spPr>
        <p:txBody>
          <a:bodyPr/>
          <a:lstStyle/>
          <a:p>
            <a:r>
              <a:rPr lang="en-US" sz="4000" dirty="0" smtClean="0">
                <a:solidFill>
                  <a:srgbClr val="000000"/>
                </a:solidFill>
              </a:rPr>
              <a:t>When will we run out of IPv4 addresses?</a:t>
            </a:r>
            <a:endParaRPr lang="en-US" sz="4000" dirty="0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381000" y="5608638"/>
            <a:ext cx="8229600" cy="1096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IANA ran out of IPv4 addresses in 2011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olidFill>
                  <a:srgbClr val="FF0000"/>
                </a:solidFill>
              </a:rPr>
              <a:t>Regional Internet Registries (RIRs) are rationing but will soon run out too</a:t>
            </a:r>
            <a:endParaRPr lang="en-US" sz="2400" smtClean="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EEA4E26-9232-4E97-87B8-E47DC37CD5BF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851150" y="6324600"/>
            <a:ext cx="592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/>
              <a:t>Source: http://www.potaroo.net/tools/ipv4/index.html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IPv6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dirty="0" smtClean="0"/>
              <a:t>Address run-out was anticipated back in the 1990s</a:t>
            </a:r>
          </a:p>
          <a:p>
            <a:r>
              <a:rPr lang="en-US" dirty="0" smtClean="0"/>
              <a:t>IPv6 was standardized in the late 90s</a:t>
            </a:r>
          </a:p>
          <a:p>
            <a:r>
              <a:rPr lang="en-US" dirty="0" smtClean="0"/>
              <a:t>Operating systems and network hardware have supported IPv6 for many years now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IPv6 provides much more address space than our foreseeable need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F558C0-7D11-4BD2-83E8-6728C146249A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What’s the Problem?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dirty="0" smtClean="0"/>
              <a:t>Just use IPv6, right? </a:t>
            </a:r>
          </a:p>
          <a:p>
            <a:r>
              <a:rPr lang="en-US" dirty="0" smtClean="0"/>
              <a:t>The issue: </a:t>
            </a:r>
            <a:r>
              <a:rPr lang="en-US" dirty="0" smtClean="0">
                <a:solidFill>
                  <a:schemeClr val="hlink"/>
                </a:solidFill>
              </a:rPr>
              <a:t>IPv6 is not backwards compatible with IPv4</a:t>
            </a:r>
          </a:p>
          <a:p>
            <a:pPr lvl="1"/>
            <a:r>
              <a:rPr lang="en-US" dirty="0" smtClean="0"/>
              <a:t>Hosts with an IPv4 address cannot directly communicate with hosts with IPv6 addresses</a:t>
            </a:r>
          </a:p>
          <a:p>
            <a:r>
              <a:rPr lang="en-US" dirty="0" smtClean="0"/>
              <a:t>IPv6 configuration, management and troubleshooting still not well understood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CFC0923-872B-4820-8EB6-A3B99AF56275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3m.sn.v4v6.numNodes.ss.co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E1DB1-94A4-483D-AB65-9B5B9A351D1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871538" y="1857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Growth of </a:t>
            </a:r>
            <a:r>
              <a:rPr lang="en-US" dirty="0" err="1" smtClean="0"/>
              <a:t>IPv</a:t>
            </a:r>
            <a:r>
              <a:rPr lang="en-US" dirty="0" smtClean="0"/>
              <a:t>[4|6]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11875" y="3290888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  <a:latin typeface="Calibri" pitchFamily="34" charset="0"/>
              </a:rPr>
              <a:t>IPv6 is here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05663" y="4067175"/>
            <a:ext cx="1187450" cy="1528763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m.sn.v4v6.numNodes.co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08698"/>
            <a:ext cx="9144000" cy="4770783"/>
          </a:xfrm>
          <a:prstGeom prst="rect">
            <a:avLst/>
          </a:prstGeom>
        </p:spPr>
      </p:pic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A2EA4-FAAB-4C9E-89EC-23DAFF26A1A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46704"/>
            <a:ext cx="8229600" cy="823451"/>
          </a:xfrm>
        </p:spPr>
        <p:txBody>
          <a:bodyPr/>
          <a:lstStyle/>
          <a:p>
            <a:pPr eaLnBrk="1" hangingPunct="1"/>
            <a:r>
              <a:rPr lang="en-US" dirty="0" smtClean="0"/>
              <a:t>IPv6 growth: we need to zoom in..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660916"/>
            <a:ext cx="8229600" cy="1123335"/>
          </a:xfrm>
        </p:spPr>
        <p:txBody>
          <a:bodyPr/>
          <a:lstStyle/>
          <a:p>
            <a:pPr eaLnBrk="1" hangingPunct="1"/>
            <a:r>
              <a:rPr lang="en-US" dirty="0" smtClean="0"/>
              <a:t>The IPv6 topology grows exponentially while the IPv4 topology now grows linearly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928419" y="3043086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B0F0"/>
                </a:solidFill>
                <a:latin typeface="Calibri" pitchFamily="34" charset="0"/>
              </a:rPr>
              <a:t>Exponential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429000" y="2057400"/>
            <a:ext cx="182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Calibri" pitchFamily="34" charset="0"/>
              </a:rPr>
              <a:t>Linear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236407" y="2930013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alibri" pitchFamily="34" charset="0"/>
              </a:rPr>
              <a:t>Exponential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17291" y="3495371"/>
            <a:ext cx="221225" cy="7374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663381" y="3701845"/>
            <a:ext cx="1076632" cy="29497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144298" y="2654709"/>
            <a:ext cx="1076632" cy="2949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D1D7F-5E0E-4A3A-975D-24D021BCE71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Digging deeper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Exponential growth of IPv6</a:t>
            </a:r>
            <a:r>
              <a:rPr lang="en-US" smtClean="0"/>
              <a:t> is encouraging</a:t>
            </a:r>
          </a:p>
          <a:p>
            <a:pPr lvl="1" eaLnBrk="1" hangingPunct="1"/>
            <a:r>
              <a:rPr lang="en-US" smtClean="0"/>
              <a:t>shift from a “toy” network to production?</a:t>
            </a:r>
          </a:p>
          <a:p>
            <a:pPr eaLnBrk="1" hangingPunct="1"/>
            <a:r>
              <a:rPr lang="en-US" smtClean="0"/>
              <a:t>Which </a:t>
            </a:r>
            <a:r>
              <a:rPr lang="en-US" smtClean="0">
                <a:solidFill>
                  <a:srgbClr val="0000FF"/>
                </a:solidFill>
              </a:rPr>
              <a:t>geographical regions and network types </a:t>
            </a:r>
            <a:r>
              <a:rPr lang="en-US" smtClean="0"/>
              <a:t>contribute most of the growth?</a:t>
            </a:r>
          </a:p>
          <a:p>
            <a:pPr eaLnBrk="1" hangingPunct="1"/>
            <a:r>
              <a:rPr lang="en-US" smtClean="0"/>
              <a:t>Is the </a:t>
            </a:r>
            <a:r>
              <a:rPr lang="en-US" smtClean="0">
                <a:solidFill>
                  <a:srgbClr val="0000FF"/>
                </a:solidFill>
              </a:rPr>
              <a:t>business mix in IPv6</a:t>
            </a:r>
            <a:r>
              <a:rPr lang="en-US" smtClean="0"/>
              <a:t> converging to that in IPv4?</a:t>
            </a:r>
          </a:p>
          <a:p>
            <a:pPr eaLnBrk="1" hangingPunct="1"/>
            <a:r>
              <a:rPr lang="en-US" smtClean="0"/>
              <a:t>Is </a:t>
            </a:r>
            <a:r>
              <a:rPr lang="en-US" smtClean="0">
                <a:solidFill>
                  <a:srgbClr val="0000FF"/>
                </a:solidFill>
              </a:rPr>
              <a:t>IPv6 performance </a:t>
            </a:r>
            <a:r>
              <a:rPr lang="en-US" smtClean="0"/>
              <a:t>comparable to IPv4 performance?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05781-E7EE-4A50-864F-784A6A51CEA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138113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/>
              <a:t>Measurement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990600"/>
            <a:ext cx="8667750" cy="56467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</a:rPr>
              <a:t>Topology </a:t>
            </a:r>
            <a:r>
              <a:rPr lang="en-US" dirty="0" err="1" smtClean="0">
                <a:solidFill>
                  <a:srgbClr val="0000FF"/>
                </a:solidFill>
              </a:rPr>
              <a:t>snapshots+updates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from BGP routing datasets from 1998-present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Routeviews</a:t>
            </a:r>
            <a:r>
              <a:rPr lang="en-US" dirty="0" smtClean="0"/>
              <a:t> and RIPE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Annotated AS topology with</a:t>
            </a:r>
            <a:r>
              <a:rPr lang="en-US" dirty="0" smtClean="0">
                <a:solidFill>
                  <a:srgbClr val="0000FF"/>
                </a:solidFill>
              </a:rPr>
              <a:t> business relationships</a:t>
            </a:r>
            <a:r>
              <a:rPr lang="en-US" dirty="0" smtClean="0"/>
              <a:t> on each link (</a:t>
            </a:r>
            <a:r>
              <a:rPr lang="en-US" dirty="0" err="1" smtClean="0"/>
              <a:t>Gao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TODO: Integrate CAIDA’s algorithm (in process)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Annotated ASes with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hlink"/>
                </a:solidFill>
              </a:rPr>
              <a:t>Business types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Transit, Content/Access, Enterprise, etc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</a:rPr>
              <a:t>Geographical regions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ARIN, RIPE, APNIC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Web page downloads and AS paths to dual-stack </a:t>
            </a:r>
            <a:r>
              <a:rPr lang="en-US" dirty="0" err="1" smtClean="0"/>
              <a:t>webservers</a:t>
            </a:r>
            <a:r>
              <a:rPr lang="en-US" dirty="0" smtClean="0"/>
              <a:t> in </a:t>
            </a:r>
            <a:r>
              <a:rPr lang="en-US" dirty="0" err="1" smtClean="0"/>
              <a:t>Alexa</a:t>
            </a:r>
            <a:r>
              <a:rPr lang="en-US" dirty="0" smtClean="0"/>
              <a:t> 1M (</a:t>
            </a:r>
            <a:r>
              <a:rPr lang="en-US" dirty="0" smtClean="0">
                <a:solidFill>
                  <a:schemeClr val="hlink"/>
                </a:solidFill>
              </a:rPr>
              <a:t>performance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22588</TotalTime>
  <Words>1321</Words>
  <Application>Microsoft Macintosh PowerPoint</Application>
  <PresentationFormat>On-screen Show (4:3)</PresentationFormat>
  <Paragraphs>205</Paragraphs>
  <Slides>24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Custom Design</vt:lpstr>
      <vt:lpstr>Measuring the Deployment of IPv6: Topology, Routing, and Performance</vt:lpstr>
      <vt:lpstr>IPv6 Will Be Deployed Any Day Now</vt:lpstr>
      <vt:lpstr>When will we run out of IPv4 addresses?</vt:lpstr>
      <vt:lpstr>IPv6</vt:lpstr>
      <vt:lpstr>What’s the Problem?</vt:lpstr>
      <vt:lpstr>Growth of IPv[4|6]</vt:lpstr>
      <vt:lpstr>IPv6 growth: we need to zoom in..</vt:lpstr>
      <vt:lpstr>Digging deeper</vt:lpstr>
      <vt:lpstr>Measurement Data</vt:lpstr>
      <vt:lpstr>PowerPoint Presentation</vt:lpstr>
      <vt:lpstr>Key Results</vt:lpstr>
      <vt:lpstr>Evolution of the business mix</vt:lpstr>
      <vt:lpstr>Growth trends by geographical region</vt:lpstr>
      <vt:lpstr>IPv4 and IPv6 topology convergence</vt:lpstr>
      <vt:lpstr>Structure of AS-level paths</vt:lpstr>
      <vt:lpstr>Identical AS-level paths</vt:lpstr>
      <vt:lpstr>Comparing IPv4 and IPv6 performance</vt:lpstr>
      <vt:lpstr>Performance: Webpage downloads</vt:lpstr>
      <vt:lpstr>Relation between performance and AS-level paths</vt:lpstr>
      <vt:lpstr>Potential AS-path congruence</vt:lpstr>
      <vt:lpstr>Potential AS-path congruence</vt:lpstr>
      <vt:lpstr>Routing Stability -- IIJ</vt:lpstr>
      <vt:lpstr>Summary of findings</vt:lpstr>
      <vt:lpstr>Thanks!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Aemen</dc:creator>
  <cp:lastModifiedBy>Amogh Dhamdhere</cp:lastModifiedBy>
  <cp:revision>1087</cp:revision>
  <cp:lastPrinted>2011-10-28T02:14:05Z</cp:lastPrinted>
  <dcterms:created xsi:type="dcterms:W3CDTF">2010-09-29T15:09:35Z</dcterms:created>
  <dcterms:modified xsi:type="dcterms:W3CDTF">2012-11-19T18:51:49Z</dcterms:modified>
</cp:coreProperties>
</file>